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7" r:id="rId2"/>
    <p:sldId id="262" r:id="rId3"/>
    <p:sldId id="263" r:id="rId4"/>
    <p:sldId id="295" r:id="rId5"/>
    <p:sldId id="296" r:id="rId6"/>
    <p:sldId id="294" r:id="rId7"/>
    <p:sldId id="280" r:id="rId8"/>
  </p:sldIdLst>
  <p:sldSz cx="21383625" cy="151193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BBEFE685-FC10-4AB7-B6C4-1F04863E029E}">
          <p14:sldIdLst>
            <p14:sldId id="257"/>
            <p14:sldId id="262"/>
          </p14:sldIdLst>
        </p14:section>
        <p14:section name="Competition" id="{B85EFC60-D058-4169-9F9A-5512F448D923}">
          <p14:sldIdLst>
            <p14:sldId id="263"/>
            <p14:sldId id="295"/>
            <p14:sldId id="296"/>
          </p14:sldIdLst>
        </p14:section>
        <p14:section name="la voiture" id="{46D6A93A-DFF8-45DE-92E0-CD170EC72648}">
          <p14:sldIdLst/>
        </p14:section>
        <p14:section name="présentatio département" id="{7BC7EB27-E26C-49FE-842C-8E8E16401DC1}">
          <p14:sldIdLst>
            <p14:sldId id="294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80" autoAdjust="0"/>
    <p:restoredTop sz="94660"/>
  </p:normalViewPr>
  <p:slideViewPr>
    <p:cSldViewPr snapToGrid="0">
      <p:cViewPr varScale="1">
        <p:scale>
          <a:sx n="53" d="100"/>
          <a:sy n="53" d="100"/>
        </p:scale>
        <p:origin x="16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1DB1F-8271-4F96-ADC9-630C71A52F6D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935288" y="857250"/>
            <a:ext cx="32734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4DA8A-01F7-42F8-A5BD-EA052338E9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67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568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3" y="2474395"/>
            <a:ext cx="18176081" cy="5263774"/>
          </a:xfrm>
        </p:spPr>
        <p:txBody>
          <a:bodyPr anchor="b"/>
          <a:lstStyle>
            <a:lvl1pPr algn="ctr">
              <a:defRPr sz="13228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4" y="7941160"/>
            <a:ext cx="16037719" cy="3650342"/>
          </a:xfrm>
        </p:spPr>
        <p:txBody>
          <a:bodyPr/>
          <a:lstStyle>
            <a:lvl1pPr marL="0" indent="0" algn="ctr">
              <a:buNone/>
              <a:defRPr sz="5291"/>
            </a:lvl1pPr>
            <a:lvl2pPr marL="1007943" indent="0" algn="ctr">
              <a:buNone/>
              <a:defRPr sz="4409"/>
            </a:lvl2pPr>
            <a:lvl3pPr marL="2015886" indent="0" algn="ctr">
              <a:buNone/>
              <a:defRPr sz="3968"/>
            </a:lvl3pPr>
            <a:lvl4pPr marL="3023829" indent="0" algn="ctr">
              <a:buNone/>
              <a:defRPr sz="3527"/>
            </a:lvl4pPr>
            <a:lvl5pPr marL="4031772" indent="0" algn="ctr">
              <a:buNone/>
              <a:defRPr sz="3527"/>
            </a:lvl5pPr>
            <a:lvl6pPr marL="5039716" indent="0" algn="ctr">
              <a:buNone/>
              <a:defRPr sz="3527"/>
            </a:lvl6pPr>
            <a:lvl7pPr marL="6047659" indent="0" algn="ctr">
              <a:buNone/>
              <a:defRPr sz="3527"/>
            </a:lvl7pPr>
            <a:lvl8pPr marL="7055602" indent="0" algn="ctr">
              <a:buNone/>
              <a:defRPr sz="3527"/>
            </a:lvl8pPr>
            <a:lvl9pPr marL="8063545" indent="0" algn="ctr">
              <a:buNone/>
              <a:defRPr sz="3527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7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97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9" y="804966"/>
            <a:ext cx="4610844" cy="1281295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6" y="804966"/>
            <a:ext cx="13565237" cy="128129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9738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4312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9" y="3769344"/>
            <a:ext cx="18443377" cy="6289229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9" y="10118071"/>
            <a:ext cx="18443377" cy="3307357"/>
          </a:xfrm>
        </p:spPr>
        <p:txBody>
          <a:bodyPr/>
          <a:lstStyle>
            <a:lvl1pPr marL="0" indent="0">
              <a:buNone/>
              <a:defRPr sz="5291">
                <a:solidFill>
                  <a:schemeClr val="tx1"/>
                </a:solidFill>
              </a:defRPr>
            </a:lvl1pPr>
            <a:lvl2pPr marL="1007943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2pPr>
            <a:lvl3pPr marL="2015886" indent="0">
              <a:buNone/>
              <a:defRPr sz="3968">
                <a:solidFill>
                  <a:schemeClr val="tx1">
                    <a:tint val="75000"/>
                  </a:schemeClr>
                </a:solidFill>
              </a:defRPr>
            </a:lvl3pPr>
            <a:lvl4pPr marL="302382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4pPr>
            <a:lvl5pPr marL="403177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5pPr>
            <a:lvl6pPr marL="5039716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6pPr>
            <a:lvl7pPr marL="604765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7pPr>
            <a:lvl8pPr marL="705560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8pPr>
            <a:lvl9pPr marL="8063545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141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5" y="4024829"/>
            <a:ext cx="9088041" cy="959308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1" y="4024829"/>
            <a:ext cx="9088041" cy="959308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301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804971"/>
            <a:ext cx="18443377" cy="292237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3" y="3706344"/>
            <a:ext cx="9046274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3" y="5522763"/>
            <a:ext cx="9046274" cy="812315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3706344"/>
            <a:ext cx="9090826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5522763"/>
            <a:ext cx="9090826" cy="812315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90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814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347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10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2176910"/>
            <a:ext cx="10825460" cy="10744538"/>
          </a:xfrm>
        </p:spPr>
        <p:txBody>
          <a:bodyPr/>
          <a:lstStyle>
            <a:lvl1pPr>
              <a:defRPr sz="7055"/>
            </a:lvl1pPr>
            <a:lvl2pPr>
              <a:defRPr sz="6173"/>
            </a:lvl2pPr>
            <a:lvl3pPr>
              <a:defRPr sz="5291"/>
            </a:lvl3pPr>
            <a:lvl4pPr>
              <a:defRPr sz="4409"/>
            </a:lvl4pPr>
            <a:lvl5pPr>
              <a:defRPr sz="4409"/>
            </a:lvl5pPr>
            <a:lvl6pPr>
              <a:defRPr sz="4409"/>
            </a:lvl6pPr>
            <a:lvl7pPr>
              <a:defRPr sz="4409"/>
            </a:lvl7pPr>
            <a:lvl8pPr>
              <a:defRPr sz="4409"/>
            </a:lvl8pPr>
            <a:lvl9pPr>
              <a:defRPr sz="4409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10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65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10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2176910"/>
            <a:ext cx="10825460" cy="10744538"/>
          </a:xfrm>
        </p:spPr>
        <p:txBody>
          <a:bodyPr anchor="t"/>
          <a:lstStyle>
            <a:lvl1pPr marL="0" indent="0">
              <a:buNone/>
              <a:defRPr sz="7055"/>
            </a:lvl1pPr>
            <a:lvl2pPr marL="1007943" indent="0">
              <a:buNone/>
              <a:defRPr sz="6173"/>
            </a:lvl2pPr>
            <a:lvl3pPr marL="2015886" indent="0">
              <a:buNone/>
              <a:defRPr sz="5291"/>
            </a:lvl3pPr>
            <a:lvl4pPr marL="3023829" indent="0">
              <a:buNone/>
              <a:defRPr sz="4409"/>
            </a:lvl4pPr>
            <a:lvl5pPr marL="4031772" indent="0">
              <a:buNone/>
              <a:defRPr sz="4409"/>
            </a:lvl5pPr>
            <a:lvl6pPr marL="5039716" indent="0">
              <a:buNone/>
              <a:defRPr sz="4409"/>
            </a:lvl6pPr>
            <a:lvl7pPr marL="6047659" indent="0">
              <a:buNone/>
              <a:defRPr sz="4409"/>
            </a:lvl7pPr>
            <a:lvl8pPr marL="7055602" indent="0">
              <a:buNone/>
              <a:defRPr sz="4409"/>
            </a:lvl8pPr>
            <a:lvl9pPr marL="8063545" indent="0">
              <a:buNone/>
              <a:defRPr sz="4409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10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96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5" y="804971"/>
            <a:ext cx="18443377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5" y="4024829"/>
            <a:ext cx="18443377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14013403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C601A-297D-4A12-AD95-A95491B22D44}" type="datetimeFigureOut">
              <a:rPr lang="fr-FR" smtClean="0"/>
              <a:t>18/09/2019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7" y="14013403"/>
            <a:ext cx="7216973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14013403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2CD20-58B7-4245-BCAA-638458BC7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27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15886" rtl="0" eaLnBrk="1" latinLnBrk="0" hangingPunct="1">
        <a:lnSpc>
          <a:spcPct val="90000"/>
        </a:lnSpc>
        <a:spcBef>
          <a:spcPct val="0"/>
        </a:spcBef>
        <a:buNone/>
        <a:defRPr sz="9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3972" indent="-503972" algn="l" defTabSz="2015886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6173" kern="1200">
          <a:solidFill>
            <a:schemeClr val="tx1"/>
          </a:solidFill>
          <a:latin typeface="+mn-lt"/>
          <a:ea typeface="+mn-ea"/>
          <a:cs typeface="+mn-cs"/>
        </a:defRPr>
      </a:lvl1pPr>
      <a:lvl2pPr marL="1511915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2pPr>
      <a:lvl3pPr marL="2519858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3pPr>
      <a:lvl4pPr marL="3527801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535744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54368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551630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559573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56751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1pPr>
      <a:lvl2pPr marL="1007943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201588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3pPr>
      <a:lvl4pPr marL="302382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03177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03971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04765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05560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063545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8C70813-294F-46E0-80C2-4D7D136ED3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" r="32237"/>
          <a:stretch/>
        </p:blipFill>
        <p:spPr>
          <a:xfrm>
            <a:off x="10691813" y="-79054"/>
            <a:ext cx="10691812" cy="933128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E8F5B15-5597-4ACA-963C-B1F520BB89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2" t="8579" r="1" b="5809"/>
          <a:stretch/>
        </p:blipFill>
        <p:spPr>
          <a:xfrm>
            <a:off x="0" y="-79054"/>
            <a:ext cx="10691812" cy="93312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132D71-60B3-4CCC-A140-524BDC0CF919}"/>
              </a:ext>
            </a:extLst>
          </p:cNvPr>
          <p:cNvSpPr/>
          <p:nvPr/>
        </p:nvSpPr>
        <p:spPr>
          <a:xfrm>
            <a:off x="0" y="-79055"/>
            <a:ext cx="21383625" cy="9331287"/>
          </a:xfrm>
          <a:prstGeom prst="rect">
            <a:avLst/>
          </a:prstGeom>
          <a:solidFill>
            <a:srgbClr val="000000">
              <a:alpha val="30196"/>
            </a:srgb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57"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695277" y="10868720"/>
            <a:ext cx="17993070" cy="121028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60351" tIns="80154" rIns="160351" bIns="80154" rtlCol="0" anchor="t" anchorCtr="0">
            <a:noAutofit/>
          </a:bodyPr>
          <a:lstStyle/>
          <a:p>
            <a:pPr>
              <a:spcBef>
                <a:spcPts val="0"/>
              </a:spcBef>
              <a:buSzPts val="3600"/>
            </a:pPr>
            <a:r>
              <a:rPr lang="fr-FR" sz="9471" b="1" dirty="0">
                <a:solidFill>
                  <a:srgbClr val="FF0000"/>
                </a:solidFill>
                <a:latin typeface="Raleway Black" panose="020B0A03030101060003" pitchFamily="34" charset="0"/>
                <a:ea typeface="Century Gothic"/>
                <a:cs typeface="Century Gothic"/>
                <a:sym typeface="Century Gothic"/>
              </a:rPr>
              <a:t>GITKRAKEN A L’EPSA</a:t>
            </a:r>
            <a:endParaRPr sz="9471" b="1" dirty="0">
              <a:solidFill>
                <a:srgbClr val="FF0000"/>
              </a:solidFill>
              <a:latin typeface="Raleway Black" panose="020B0A03030101060003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" name="Google Shape;60;p14">
            <a:extLst>
              <a:ext uri="{FF2B5EF4-FFF2-40B4-BE49-F238E27FC236}">
                <a16:creationId xmlns:a16="http://schemas.microsoft.com/office/drawing/2014/main" id="{25FBBBEB-7A32-417F-82AB-41D1BF3F0F28}"/>
              </a:ext>
            </a:extLst>
          </p:cNvPr>
          <p:cNvSpPr txBox="1">
            <a:spLocks/>
          </p:cNvSpPr>
          <p:nvPr/>
        </p:nvSpPr>
        <p:spPr>
          <a:xfrm>
            <a:off x="5568142" y="13170453"/>
            <a:ext cx="10247341" cy="123827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60351" tIns="80154" rIns="160351" bIns="80154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SzPts val="3600"/>
            </a:pPr>
            <a:r>
              <a:rPr lang="fr-FR" sz="5612" b="1" dirty="0"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Mercredi 18 Septembre 2019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20212050" y="14408726"/>
            <a:ext cx="81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V1.2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1DEC77-00BD-4F37-A9C7-C80D23591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21383625" cy="1498294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algn="l"/>
            <a:r>
              <a:rPr lang="fr-FR" sz="6600" b="1" spc="600" dirty="0">
                <a:solidFill>
                  <a:schemeClr val="bg1"/>
                </a:solidFill>
                <a:latin typeface="Arial Black" panose="020B0A04020102020204" pitchFamily="34" charset="0"/>
              </a:rPr>
              <a:t>PROGRAMME DE LA SEANCE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7064A5E-4C5F-42EC-B1DE-282B2B7A7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37" y="337676"/>
            <a:ext cx="4172123" cy="914658"/>
          </a:xfrm>
          <a:prstGeom prst="rect">
            <a:avLst/>
          </a:prstGeom>
        </p:spPr>
      </p:pic>
      <p:sp>
        <p:nvSpPr>
          <p:cNvPr id="8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029" y="2423713"/>
            <a:ext cx="19841378" cy="9167791"/>
          </a:xfrm>
        </p:spPr>
        <p:txBody>
          <a:bodyPr>
            <a:normAutofit/>
          </a:bodyPr>
          <a:lstStyle/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14h00 : Présentation EPSA : Introduction</a:t>
            </a:r>
          </a:p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14h30 : Inscription administrative</a:t>
            </a:r>
          </a:p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15h00 : Rencontre des tuteurs du programme</a:t>
            </a:r>
          </a:p>
          <a:p>
            <a:pPr algn="l"/>
            <a:r>
              <a:rPr lang="fr-FR" sz="5400" b="1" dirty="0"/>
              <a:t>15h30 : Installation des logiciels – Phase I</a:t>
            </a:r>
          </a:p>
          <a:p>
            <a:pPr algn="l"/>
            <a:r>
              <a:rPr lang="fr-FR" sz="5400" dirty="0"/>
              <a:t>15h45 : Pause</a:t>
            </a:r>
          </a:p>
          <a:p>
            <a:pPr algn="l"/>
            <a:r>
              <a:rPr lang="fr-FR" sz="5400" dirty="0"/>
              <a:t>16h00 : Installation des logiciels – Phase II</a:t>
            </a:r>
          </a:p>
          <a:p>
            <a:pPr algn="l"/>
            <a:r>
              <a:rPr lang="fr-FR" sz="5400" dirty="0"/>
              <a:t>17h45 : Do-</a:t>
            </a:r>
            <a:r>
              <a:rPr lang="fr-FR" sz="5400" dirty="0" err="1"/>
              <a:t>lists</a:t>
            </a:r>
            <a:endParaRPr lang="fr-FR" sz="5400" dirty="0"/>
          </a:p>
          <a:p>
            <a:pPr algn="l"/>
            <a:r>
              <a:rPr lang="fr-FR" sz="5400" dirty="0"/>
              <a:t>18h00 : Conclusion</a:t>
            </a:r>
          </a:p>
          <a:p>
            <a:pPr algn="l"/>
            <a:endParaRPr lang="fr-FR" sz="5400" dirty="0"/>
          </a:p>
          <a:p>
            <a:pPr algn="l"/>
            <a:endParaRPr lang="fr-FR" sz="5400" dirty="0"/>
          </a:p>
        </p:txBody>
      </p:sp>
    </p:spTree>
    <p:extLst>
      <p:ext uri="{BB962C8B-B14F-4D97-AF65-F5344CB8AC3E}">
        <p14:creationId xmlns:p14="http://schemas.microsoft.com/office/powerpoint/2010/main" val="111447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1DEC77-00BD-4F37-A9C7-C80D23591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21383625" cy="1498294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algn="l"/>
            <a:r>
              <a:rPr lang="fr-FR" sz="6600" b="1" spc="600" dirty="0">
                <a:solidFill>
                  <a:schemeClr val="bg1"/>
                </a:solidFill>
                <a:latin typeface="Arial Black" panose="020B0A04020102020204" pitchFamily="34" charset="0"/>
              </a:rPr>
              <a:t>REGLES DE BASE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7064A5E-4C5F-42EC-B1DE-282B2B7A7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37" y="337676"/>
            <a:ext cx="4172123" cy="914658"/>
          </a:xfrm>
          <a:prstGeom prst="rect">
            <a:avLst/>
          </a:prstGeom>
        </p:spPr>
      </p:pic>
      <p:sp>
        <p:nvSpPr>
          <p:cNvPr id="8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397" y="2642650"/>
            <a:ext cx="16037719" cy="9382335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fr-FR" dirty="0"/>
              <a:t>1 – Fermer CATIA</a:t>
            </a:r>
          </a:p>
          <a:p>
            <a:pPr algn="l"/>
            <a:r>
              <a:rPr lang="fr-FR" dirty="0"/>
              <a:t>2 – On « Stage » les modifications que l’on a faites </a:t>
            </a:r>
          </a:p>
          <a:p>
            <a:pPr algn="l"/>
            <a:r>
              <a:rPr lang="fr-FR" dirty="0"/>
              <a:t>3 – On « </a:t>
            </a:r>
            <a:r>
              <a:rPr lang="fr-FR" dirty="0" err="1"/>
              <a:t>discard</a:t>
            </a:r>
            <a:r>
              <a:rPr lang="fr-FR" dirty="0"/>
              <a:t> » le reste</a:t>
            </a:r>
          </a:p>
          <a:p>
            <a:pPr algn="l"/>
            <a:r>
              <a:rPr lang="fr-FR" dirty="0"/>
              <a:t>4 – Commit (en suivant les règles)</a:t>
            </a:r>
          </a:p>
          <a:p>
            <a:pPr algn="l"/>
            <a:r>
              <a:rPr lang="fr-FR" dirty="0"/>
              <a:t>5 – On « PUSH »</a:t>
            </a:r>
          </a:p>
          <a:p>
            <a:pPr algn="l"/>
            <a:endParaRPr lang="fr-FR" dirty="0"/>
          </a:p>
          <a:p>
            <a:pPr algn="l"/>
            <a:endParaRPr lang="fr-FR" dirty="0"/>
          </a:p>
          <a:p>
            <a:pPr algn="l"/>
            <a:endParaRPr lang="fr-FR" dirty="0"/>
          </a:p>
          <a:p>
            <a:pPr algn="l"/>
            <a:endParaRPr lang="fr-FR" dirty="0"/>
          </a:p>
          <a:p>
            <a:pPr algn="l"/>
            <a:endParaRPr lang="fr-FR" dirty="0"/>
          </a:p>
          <a:p>
            <a:pPr algn="l"/>
            <a:r>
              <a:rPr lang="fr-FR" dirty="0"/>
              <a:t>6 – On « PULL »</a:t>
            </a:r>
          </a:p>
          <a:p>
            <a:endParaRPr lang="fr-FR" dirty="0"/>
          </a:p>
        </p:txBody>
      </p:sp>
      <p:sp>
        <p:nvSpPr>
          <p:cNvPr id="5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 txBox="1">
            <a:spLocks/>
          </p:cNvSpPr>
          <p:nvPr/>
        </p:nvSpPr>
        <p:spPr>
          <a:xfrm>
            <a:off x="3151030" y="6765802"/>
            <a:ext cx="16037719" cy="36503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7943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1588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2382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3177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3971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04765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05560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63545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/>
              <a:t>5A – Si pas de message, on passe à l’</a:t>
            </a:r>
            <a:r>
              <a:rPr lang="fr-FR" dirty="0" err="1"/>
              <a:t>etape</a:t>
            </a:r>
            <a:r>
              <a:rPr lang="fr-FR" dirty="0"/>
              <a:t> 6</a:t>
            </a:r>
          </a:p>
          <a:p>
            <a:pPr algn="l"/>
            <a:r>
              <a:rPr lang="fr-FR" dirty="0"/>
              <a:t>5B – Si un message apparait, appuyez sur PULL (en vert dans le message d’erreur) </a:t>
            </a:r>
          </a:p>
          <a:p>
            <a:pPr algn="l"/>
            <a:r>
              <a:rPr lang="fr-FR" i="1" dirty="0"/>
              <a:t>5Bis – S’il y a des conflits, appeler le responsable GIT (PTN), ne rien faire tout seul</a:t>
            </a:r>
          </a:p>
          <a:p>
            <a:pPr algn="l"/>
            <a:r>
              <a:rPr lang="fr-FR" dirty="0"/>
              <a:t>5C – Attendre un peu, que le symbole push soit revenu dans la barre d’outils</a:t>
            </a:r>
          </a:p>
          <a:p>
            <a:endParaRPr lang="fr-FR" dirty="0"/>
          </a:p>
        </p:txBody>
      </p:sp>
      <p:sp>
        <p:nvSpPr>
          <p:cNvPr id="6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 txBox="1">
            <a:spLocks/>
          </p:cNvSpPr>
          <p:nvPr/>
        </p:nvSpPr>
        <p:spPr>
          <a:xfrm>
            <a:off x="2096757" y="12626235"/>
            <a:ext cx="18394106" cy="3650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7943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1588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2382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3177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3971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04765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05560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63545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5400" b="1" dirty="0">
                <a:solidFill>
                  <a:srgbClr val="FF0000"/>
                </a:solidFill>
              </a:rPr>
              <a:t>UNE SEULE PERSONNE SUR UN ASSEMBLAGE/PIECE A LA FOIS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210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1DEC77-00BD-4F37-A9C7-C80D23591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21383625" cy="1498294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algn="l"/>
            <a:r>
              <a:rPr lang="fr-FR" sz="6600" b="1" spc="600" dirty="0">
                <a:solidFill>
                  <a:schemeClr val="bg1"/>
                </a:solidFill>
                <a:latin typeface="Arial Black" panose="020B0A04020102020204" pitchFamily="34" charset="0"/>
              </a:rPr>
              <a:t>REGLES SUPPLEMENTAIRES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7064A5E-4C5F-42EC-B1DE-282B2B7A7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37" y="337676"/>
            <a:ext cx="4172123" cy="914658"/>
          </a:xfrm>
          <a:prstGeom prst="rect">
            <a:avLst/>
          </a:prstGeom>
        </p:spPr>
      </p:pic>
      <p:sp>
        <p:nvSpPr>
          <p:cNvPr id="8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3624" y="2675883"/>
            <a:ext cx="16037719" cy="6643481"/>
          </a:xfrm>
        </p:spPr>
        <p:txBody>
          <a:bodyPr>
            <a:normAutofit lnSpcReduction="10000"/>
          </a:bodyPr>
          <a:lstStyle/>
          <a:p>
            <a:pPr algn="l"/>
            <a:endParaRPr lang="fr-FR" dirty="0"/>
          </a:p>
          <a:p>
            <a:pPr algn="l"/>
            <a:r>
              <a:rPr lang="fr-FR" u="sng" dirty="0"/>
              <a:t>Précautions à prendre :</a:t>
            </a:r>
          </a:p>
          <a:p>
            <a:pPr algn="l"/>
            <a:r>
              <a:rPr lang="fr-FR" dirty="0"/>
              <a:t>Avant de travailler, on pull</a:t>
            </a:r>
          </a:p>
          <a:p>
            <a:pPr algn="l"/>
            <a:r>
              <a:rPr lang="fr-FR" dirty="0"/>
              <a:t>Lorsque l’on arrête, on commit/push</a:t>
            </a:r>
          </a:p>
          <a:p>
            <a:pPr algn="l"/>
            <a:r>
              <a:rPr lang="fr-FR" dirty="0"/>
              <a:t>C’est valable a chaque fois que l’on a fini de travailler sur un système ou un assemblage, sinon d’autres personnes ne pourrons pas travailler dessus pendant que vous passer à autre chose !</a:t>
            </a:r>
          </a:p>
          <a:p>
            <a:endParaRPr lang="fr-FR" dirty="0"/>
          </a:p>
        </p:txBody>
      </p:sp>
      <p:sp>
        <p:nvSpPr>
          <p:cNvPr id="5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 txBox="1">
            <a:spLocks/>
          </p:cNvSpPr>
          <p:nvPr/>
        </p:nvSpPr>
        <p:spPr>
          <a:xfrm>
            <a:off x="2234543" y="10496953"/>
            <a:ext cx="16037719" cy="3650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7943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1588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2382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3177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3971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04765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05560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63545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rgbClr val="FF0000"/>
                </a:solidFill>
              </a:rPr>
              <a:t>Lors d’une séance de travail, il peut vous arriver de faire cette procédure plusieurs fois !</a:t>
            </a:r>
          </a:p>
        </p:txBody>
      </p:sp>
    </p:spTree>
    <p:extLst>
      <p:ext uri="{BB962C8B-B14F-4D97-AF65-F5344CB8AC3E}">
        <p14:creationId xmlns:p14="http://schemas.microsoft.com/office/powerpoint/2010/main" val="309281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1DEC77-00BD-4F37-A9C7-C80D23591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21383625" cy="1498294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algn="l"/>
            <a:r>
              <a:rPr lang="fr-FR" sz="6600" b="1" spc="600" dirty="0">
                <a:solidFill>
                  <a:schemeClr val="bg1"/>
                </a:solidFill>
                <a:latin typeface="Arial Black" panose="020B0A04020102020204" pitchFamily="34" charset="0"/>
              </a:rPr>
              <a:t>PETIT EXERCICE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7064A5E-4C5F-42EC-B1DE-282B2B7A7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37" y="337676"/>
            <a:ext cx="4172123" cy="914658"/>
          </a:xfrm>
          <a:prstGeom prst="rect">
            <a:avLst/>
          </a:prstGeom>
        </p:spPr>
      </p:pic>
      <p:sp>
        <p:nvSpPr>
          <p:cNvPr id="8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3624" y="2675883"/>
            <a:ext cx="16037719" cy="6643481"/>
          </a:xfrm>
        </p:spPr>
        <p:txBody>
          <a:bodyPr>
            <a:normAutofit/>
          </a:bodyPr>
          <a:lstStyle/>
          <a:p>
            <a:pPr algn="l"/>
            <a:endParaRPr lang="fr-FR" dirty="0"/>
          </a:p>
          <a:p>
            <a:pPr algn="l"/>
            <a:r>
              <a:rPr lang="fr-FR" u="sng" dirty="0"/>
              <a:t>Dans le dépôt Git : </a:t>
            </a:r>
            <a:r>
              <a:rPr lang="fr-FR" u="sng" dirty="0" err="1"/>
              <a:t>Intergen</a:t>
            </a:r>
            <a:endParaRPr lang="fr-FR" u="sng" dirty="0"/>
          </a:p>
          <a:p>
            <a:pPr algn="l"/>
            <a:r>
              <a:rPr lang="fr-FR" sz="4000" dirty="0"/>
              <a:t>Créer dans le dossier </a:t>
            </a:r>
            <a:r>
              <a:rPr lang="fr-FR" sz="4000" dirty="0" err="1"/>
              <a:t>ExoGit</a:t>
            </a:r>
            <a:r>
              <a:rPr lang="fr-FR" sz="4000" dirty="0"/>
              <a:t> un fichier de la forme :</a:t>
            </a:r>
          </a:p>
          <a:p>
            <a:pPr algn="l"/>
            <a:r>
              <a:rPr lang="fr-FR" sz="4000" dirty="0"/>
              <a:t>NOM_prenom.txt</a:t>
            </a:r>
          </a:p>
          <a:p>
            <a:pPr algn="l"/>
            <a:r>
              <a:rPr lang="fr-FR" sz="4000" dirty="0"/>
              <a:t>Dont le contenu est votre Pseudo </a:t>
            </a:r>
            <a:r>
              <a:rPr lang="fr-FR" sz="4000" dirty="0" err="1"/>
              <a:t>Github</a:t>
            </a:r>
            <a:endParaRPr lang="fr-FR" sz="4000" dirty="0"/>
          </a:p>
          <a:p>
            <a:pPr algn="l"/>
            <a:endParaRPr lang="fr-FR" sz="4000" dirty="0"/>
          </a:p>
          <a:p>
            <a:endParaRPr lang="fr-FR" dirty="0"/>
          </a:p>
        </p:txBody>
      </p:sp>
      <p:sp>
        <p:nvSpPr>
          <p:cNvPr id="5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 txBox="1">
            <a:spLocks/>
          </p:cNvSpPr>
          <p:nvPr/>
        </p:nvSpPr>
        <p:spPr>
          <a:xfrm>
            <a:off x="2234543" y="10496953"/>
            <a:ext cx="16037719" cy="3650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7943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1588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2382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3177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39716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047659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055602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63545" indent="0" algn="ctr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rgbClr val="FF0000"/>
                </a:solidFill>
              </a:rPr>
              <a:t>Faites ensuite la procédure de commit</a:t>
            </a:r>
          </a:p>
          <a:p>
            <a:r>
              <a:rPr lang="fr-FR" dirty="0">
                <a:solidFill>
                  <a:srgbClr val="FF0000"/>
                </a:solidFill>
              </a:rPr>
              <a:t>/!\ Il y aura des « merge », ce n’est pas le cas le plus simple </a:t>
            </a:r>
            <a:r>
              <a:rPr lang="fr-FR" dirty="0">
                <a:solidFill>
                  <a:srgbClr val="FF0000"/>
                </a:solidFill>
                <a:sym typeface="Wingdings" panose="05000000000000000000" pitchFamily="2" charset="2"/>
              </a:rPr>
              <a:t></a:t>
            </a:r>
            <a:r>
              <a:rPr lang="fr-FR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1005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1DEC77-00BD-4F37-A9C7-C80D23591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21383625" cy="1498294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algn="l"/>
            <a:r>
              <a:rPr lang="fr-FR" sz="6600" b="1" spc="600" dirty="0">
                <a:solidFill>
                  <a:schemeClr val="bg1"/>
                </a:solidFill>
                <a:latin typeface="Arial Black" panose="020B0A04020102020204" pitchFamily="34" charset="0"/>
              </a:rPr>
              <a:t>PROGRAMME DE LA SEANCE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7064A5E-4C5F-42EC-B1DE-282B2B7A7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37" y="337676"/>
            <a:ext cx="4172123" cy="914658"/>
          </a:xfrm>
          <a:prstGeom prst="rect">
            <a:avLst/>
          </a:prstGeom>
        </p:spPr>
      </p:pic>
      <p:sp>
        <p:nvSpPr>
          <p:cNvPr id="8" name="Sous-titre 7">
            <a:extLst>
              <a:ext uri="{FF2B5EF4-FFF2-40B4-BE49-F238E27FC236}">
                <a16:creationId xmlns:a16="http://schemas.microsoft.com/office/drawing/2014/main" id="{DA6BA8A5-DFE5-4B46-8D70-781C0FE36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029" y="2423713"/>
            <a:ext cx="19841378" cy="9167791"/>
          </a:xfrm>
        </p:spPr>
        <p:txBody>
          <a:bodyPr>
            <a:normAutofit/>
          </a:bodyPr>
          <a:lstStyle/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14h00 : Présentation EPSA : Introduction</a:t>
            </a:r>
          </a:p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14h30 : Inscription administrative</a:t>
            </a:r>
          </a:p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15h00 : Rencontre des tuteurs du programme</a:t>
            </a:r>
          </a:p>
          <a:p>
            <a:pPr algn="l"/>
            <a:r>
              <a:rPr lang="fr-FR" sz="5400" dirty="0">
                <a:solidFill>
                  <a:schemeClr val="bg1">
                    <a:lumMod val="75000"/>
                  </a:schemeClr>
                </a:solidFill>
              </a:rPr>
              <a:t>15h30 : Installation des logiciels – Phase I</a:t>
            </a:r>
          </a:p>
          <a:p>
            <a:pPr algn="l"/>
            <a:r>
              <a:rPr lang="fr-FR" sz="5400" b="1" dirty="0"/>
              <a:t>15h45 : Pause</a:t>
            </a:r>
          </a:p>
          <a:p>
            <a:pPr algn="l"/>
            <a:r>
              <a:rPr lang="fr-FR" sz="5400" dirty="0"/>
              <a:t>16h00 : Installation des logiciels – Phase II</a:t>
            </a:r>
          </a:p>
          <a:p>
            <a:pPr algn="l"/>
            <a:r>
              <a:rPr lang="fr-FR" sz="5400" dirty="0"/>
              <a:t>17h45 : Do-</a:t>
            </a:r>
            <a:r>
              <a:rPr lang="fr-FR" sz="5400" dirty="0" err="1"/>
              <a:t>lists</a:t>
            </a:r>
            <a:endParaRPr lang="fr-FR" sz="5400" dirty="0"/>
          </a:p>
          <a:p>
            <a:pPr algn="l"/>
            <a:r>
              <a:rPr lang="fr-FR" sz="5400" dirty="0"/>
              <a:t>18h00 : Conclusion</a:t>
            </a:r>
          </a:p>
          <a:p>
            <a:pPr algn="l"/>
            <a:endParaRPr lang="fr-FR" sz="5400" dirty="0"/>
          </a:p>
          <a:p>
            <a:pPr algn="l"/>
            <a:endParaRPr lang="fr-FR" sz="5400" dirty="0"/>
          </a:p>
        </p:txBody>
      </p:sp>
    </p:spTree>
    <p:extLst>
      <p:ext uri="{BB962C8B-B14F-4D97-AF65-F5344CB8AC3E}">
        <p14:creationId xmlns:p14="http://schemas.microsoft.com/office/powerpoint/2010/main" val="242316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02B3909-5000-41C9-9532-6E11D0373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144" y="12529752"/>
            <a:ext cx="17879335" cy="1618908"/>
          </a:xfrm>
        </p:spPr>
        <p:txBody>
          <a:bodyPr>
            <a:normAutofit/>
          </a:bodyPr>
          <a:lstStyle/>
          <a:p>
            <a:pPr algn="ctr"/>
            <a:r>
              <a:rPr lang="fr-FR" sz="9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15227357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1951</TotalTime>
  <Words>306</Words>
  <Application>Microsoft Office PowerPoint</Application>
  <PresentationFormat>Personnalisé</PresentationFormat>
  <Paragraphs>54</Paragraphs>
  <Slides>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Century Gothic</vt:lpstr>
      <vt:lpstr>Raleway Black</vt:lpstr>
      <vt:lpstr>Thème Office</vt:lpstr>
      <vt:lpstr>Présentation PowerPoint</vt:lpstr>
      <vt:lpstr>PROGRAMME DE LA SEANCE</vt:lpstr>
      <vt:lpstr>REGLES DE BASE</vt:lpstr>
      <vt:lpstr>REGLES SUPPLEMENTAIRES</vt:lpstr>
      <vt:lpstr>PETIT EXERCICE</vt:lpstr>
      <vt:lpstr>PROGRAMME DE LA SEANCE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THEME</dc:title>
  <dc:creator>nicolas gameiro</dc:creator>
  <cp:lastModifiedBy>Paco TANCHON</cp:lastModifiedBy>
  <cp:revision>56</cp:revision>
  <cp:lastPrinted>2019-09-09T07:27:46Z</cp:lastPrinted>
  <dcterms:created xsi:type="dcterms:W3CDTF">2019-07-14T15:34:42Z</dcterms:created>
  <dcterms:modified xsi:type="dcterms:W3CDTF">2019-09-18T10:30:31Z</dcterms:modified>
</cp:coreProperties>
</file>

<file path=docProps/thumbnail.jpeg>
</file>